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67" r:id="rId5"/>
    <p:sldId id="278" r:id="rId6"/>
    <p:sldId id="273" r:id="rId7"/>
    <p:sldId id="274" r:id="rId8"/>
    <p:sldId id="275" r:id="rId9"/>
    <p:sldId id="279" r:id="rId10"/>
    <p:sldId id="280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DF3"/>
    <a:srgbClr val="354966"/>
    <a:srgbClr val="59D3E6"/>
    <a:srgbClr val="7A51E1"/>
    <a:srgbClr val="1E61F1"/>
    <a:srgbClr val="277FD2"/>
    <a:srgbClr val="8E3500"/>
    <a:srgbClr val="FE7500"/>
    <a:srgbClr val="D45000"/>
    <a:srgbClr val="7E7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/>
    <p:restoredTop sz="94679"/>
  </p:normalViewPr>
  <p:slideViewPr>
    <p:cSldViewPr snapToGrid="0" snapToObjects="1">
      <p:cViewPr varScale="1">
        <p:scale>
          <a:sx n="90" d="100"/>
          <a:sy n="90" d="100"/>
        </p:scale>
        <p:origin x="21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575C7-6A87-684D-A393-96D4B01AD242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B4674-7F8D-C647-9F8D-BC1F7C1A13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46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CBCF6-38BD-0C48-A9E7-DE4EA0F77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A3918E-CB11-EC46-A8A4-51815A080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B30A15-5C5E-C049-97CE-8421F64AF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200965-7349-8F4F-822C-7DDB746C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7CF589-E47B-A341-BA61-C5E08EB05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32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C9D60C-5E70-9746-B2B1-F22DA13D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D4804D-B355-6C4D-83A0-6527CF2E4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0E5226-97F8-974E-BE4D-B06EE8B01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54A49-1092-124D-BAD7-2A490EFCA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35A0AF-81DC-EC4E-95DD-4A04347B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71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C3C953-21DA-0341-B75B-FA2B37499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BBECE1-16AF-1746-8292-94FE7F02E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0C2690-DB33-9745-997D-C28DCB4E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800286-B2F0-0B4E-82DD-CB451A58A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E0EA76-8EAB-A44F-8D52-7FF92089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553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780F3-5AD9-764E-B932-7B42BE251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C8C3A0-4147-EA4D-ACF8-E42D6EFCF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A9937-DD65-CC45-9E95-269E0BC27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BDC636-5A7F-8E4F-A05A-38D573A67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9F474B-5090-D74F-B879-04A01F23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49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833B64-176B-4848-A064-C7327060F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5164D2-01B7-4349-BDA2-34D97E017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6991A2-D3E2-2A47-957F-76C1EE1DC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D310AD-086E-2D43-9C87-01B2F48F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8C1C55-97E6-DA44-9DE5-417A384E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02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B8B6EA-B048-1F48-9C63-6066CEA7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8112DB-734C-6640-ACB3-9E529D023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565FD5-A317-CA47-91AF-17836F458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174885-1FF8-FF4E-9039-971D94560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8B42F7-517E-EC4E-8465-3B80C2871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15BBE5-B0B9-2746-8904-3C21A92BD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978AD7-3C17-8C44-8A6A-3D4E4ECF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52D7E8-B874-B549-B06B-33FBCEA75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47D6C4-D675-6C45-8A44-1DD55F4A1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06C0E18-9BCA-CF44-9122-504E90C25A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71C7B0A-2922-9D4D-9E31-A11C1142C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35FC6B6-E4A3-A24A-B8C1-FCC2F210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0895C24-656D-CA47-A7E4-7EF72DCA8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E9BEC10-DE90-484D-9F3E-7D2595BB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676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FD873D-4F69-D64F-9F60-9986A1FAD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296CC-04E0-0B4E-ABEC-7DF0F0955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3273CD-954D-3A4C-949B-0A5D9761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833E56-07A1-454B-8C14-7D47EC85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25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99203FD-56EF-ED46-A3CD-4F8110FF5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70CD49B-E59A-FF49-90B5-7E9F7C34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2075F5-9C12-7648-939D-8B3B2233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0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53B1BA-0C24-E645-B260-A6B9F3A9A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1F0481-A036-D74A-AB00-FA1E400C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EF2A8D-33CC-AA49-8BB0-46CBB1339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6411A3A-739E-0E41-9386-F14E2A97B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499C09-5A89-9741-B289-D00CB58BE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931A24-46BE-1D4F-B024-9F3E5B927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17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89D6F3-B40A-BC48-B2E4-C7034B435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021D4F-76BA-CE4C-9A2A-587F8D072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8DC20F-CC5C-7E4B-B3B5-049036736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9312B8-C84C-5742-815E-6D01893DE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6BA0DC-F58C-8D4D-8DA3-A9C1F045A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F2CB6B-11FA-7C44-9205-08071728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64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3BEEF9-453B-E140-BF81-A0FAFF54C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C752E-9B64-454A-B6C5-A8B2D5058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1F3E18-B1BC-764A-A1B6-2D40F4C4A1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C0CA-AAC6-954A-BB9C-112619A56AEE}" type="datetimeFigureOut">
              <a:rPr lang="fr-FR" smtClean="0"/>
              <a:t>06/09/2022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6AEC39-B32B-6145-98B6-1ACA72C4C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575B9D-5F4A-7141-B749-70188BC7E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5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738FD2A-DF46-358A-08F9-208EC1459E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79978" y="87232"/>
            <a:ext cx="8628644" cy="4498696"/>
          </a:xfrm>
          <a:prstGeom prst="rect">
            <a:avLst/>
          </a:prstGeom>
        </p:spPr>
      </p:pic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0B24B1B-5270-3A41-BC2E-1F05E9072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773" y="3495898"/>
            <a:ext cx="8921672" cy="1713305"/>
          </a:xfrm>
          <a:prstGeom prst="ellipse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200" kern="1200" dirty="0">
                <a:latin typeface="IBM Plex Sans" panose="020B0503050203000203" pitchFamily="34" charset="0"/>
              </a:rPr>
              <a:t>Brief Logo </a:t>
            </a:r>
            <a:br>
              <a:rPr lang="en-US" sz="3200" dirty="0">
                <a:latin typeface="IBM Plex Sans" panose="020B0503050203000203" pitchFamily="34" charset="0"/>
              </a:rPr>
            </a:br>
            <a:r>
              <a:rPr lang="en-US" sz="3200" i="1" dirty="0">
                <a:latin typeface="IBM Plex Sans" panose="020B0503050203000203" pitchFamily="34" charset="0"/>
              </a:rPr>
              <a:t>Chief Product Officer Lab’</a:t>
            </a:r>
            <a:endParaRPr lang="en-US" sz="3200" i="1" kern="1200" dirty="0">
              <a:latin typeface="IBM Plex Sans" panose="020B0503050203000203" pitchFamily="34" charset="0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20559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947" y="158836"/>
            <a:ext cx="8755693" cy="11220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MOODBOARD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764A02-6B2D-744B-2D54-B204DE478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99" y="1713051"/>
            <a:ext cx="3181901" cy="47728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2786E9-A9AF-9CBE-9FD8-260B3B83E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43" y="2510308"/>
            <a:ext cx="2628900" cy="2628900"/>
          </a:xfrm>
          <a:prstGeom prst="rect">
            <a:avLst/>
          </a:prstGeom>
        </p:spPr>
      </p:pic>
      <p:pic>
        <p:nvPicPr>
          <p:cNvPr id="14" name="Image 1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02F745EA-145C-373B-F486-07589B49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087" y="1280874"/>
            <a:ext cx="5253038" cy="230885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9F1FF6B-4CD8-46E3-4140-AE0146701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3373" y="3754323"/>
            <a:ext cx="5253038" cy="273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23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300" y="1186853"/>
            <a:ext cx="3506556" cy="4480726"/>
          </a:xfrm>
        </p:spPr>
        <p:txBody>
          <a:bodyPr>
            <a:normAutofit/>
          </a:bodyPr>
          <a:lstStyle/>
          <a:p>
            <a:pPr algn="r"/>
            <a:r>
              <a:rPr lang="fr-FR" sz="4800" dirty="0" err="1">
                <a:latin typeface="IBM Plex Sans" panose="020B0503050203000203" pitchFamily="34" charset="0"/>
              </a:rPr>
              <a:t>Who</a:t>
            </a:r>
            <a:r>
              <a:rPr lang="fr-FR" sz="4800" dirty="0">
                <a:latin typeface="IBM Plex Sans" panose="020B0503050203000203" pitchFamily="34" charset="0"/>
              </a:rPr>
              <a:t> </a:t>
            </a:r>
            <a:r>
              <a:rPr lang="fr-FR" sz="4800" dirty="0" err="1">
                <a:latin typeface="IBM Plex Sans" panose="020B0503050203000203" pitchFamily="34" charset="0"/>
              </a:rPr>
              <a:t>we</a:t>
            </a:r>
            <a:r>
              <a:rPr lang="fr-FR" sz="4800" dirty="0">
                <a:latin typeface="IBM Plex Sans" panose="020B0503050203000203" pitchFamily="34" charset="0"/>
              </a:rPr>
              <a:t> are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2301B4-5C7A-F64F-A88C-DF759602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br>
              <a:rPr lang="en-GB" sz="1700" dirty="0"/>
            </a:br>
            <a:r>
              <a:rPr lang="en-GB" sz="1500" dirty="0" err="1">
                <a:latin typeface="IBM Plex Sans" panose="020B0503050203000203" pitchFamily="34" charset="0"/>
              </a:rPr>
              <a:t>Losam</a:t>
            </a:r>
            <a:r>
              <a:rPr lang="en-GB" sz="1500" dirty="0">
                <a:latin typeface="IBM Plex Sans" panose="020B0503050203000203" pitchFamily="34" charset="0"/>
              </a:rPr>
              <a:t> is a marketing agency specializing in the creation and animation of communities. </a:t>
            </a:r>
          </a:p>
          <a:p>
            <a:pPr marL="0" indent="0">
              <a:buNone/>
            </a:pPr>
            <a:r>
              <a:rPr lang="en-GB" sz="1500" b="1" dirty="0" err="1">
                <a:latin typeface="IBM Plex Sans" panose="020B0503050203000203" pitchFamily="34" charset="0"/>
              </a:rPr>
              <a:t>Losam</a:t>
            </a:r>
            <a:r>
              <a:rPr lang="en-GB" sz="1500" b="1" dirty="0">
                <a:latin typeface="IBM Plex Sans" panose="020B0503050203000203" pitchFamily="34" charset="0"/>
              </a:rPr>
              <a:t> created Chief Product Officer Lab’ </a:t>
            </a:r>
            <a:r>
              <a:rPr lang="en-GB" sz="1500" dirty="0">
                <a:latin typeface="IBM Plex Sans" panose="020B0503050203000203" pitchFamily="34" charset="0"/>
              </a:rPr>
              <a:t>for the company Amplitude, </a:t>
            </a:r>
            <a:r>
              <a:rPr lang="fr-FR" sz="1500" dirty="0">
                <a:latin typeface="IBM Plex Sans" panose="020B0503050203000203" pitchFamily="34" charset="0"/>
              </a:rPr>
              <a:t>a </a:t>
            </a:r>
            <a:r>
              <a:rPr lang="fr-FR" sz="1500" dirty="0" err="1">
                <a:latin typeface="IBM Plex Sans" panose="020B0503050203000203" pitchFamily="34" charset="0"/>
              </a:rPr>
              <a:t>project</a:t>
            </a:r>
            <a:r>
              <a:rPr lang="fr-FR" sz="1500" dirty="0">
                <a:latin typeface="IBM Plex Sans" panose="020B0503050203000203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</a:rPr>
              <a:t>dedicated</a:t>
            </a:r>
            <a:r>
              <a:rPr lang="fr-FR" sz="1500" dirty="0">
                <a:latin typeface="IBM Plex Sans" panose="020B0503050203000203" pitchFamily="34" charset="0"/>
              </a:rPr>
              <a:t> to Chief Product Officers.</a:t>
            </a:r>
            <a:endParaRPr lang="fr-FR" sz="1500" dirty="0">
              <a:latin typeface="IBM Plex Sans" panose="020B0503050203000203" pitchFamily="34" charset="0"/>
              <a:cs typeface="Calibri"/>
            </a:endParaRPr>
          </a:p>
          <a:p>
            <a:pPr marL="0" indent="0">
              <a:buNone/>
            </a:pPr>
            <a:endParaRPr lang="fr-FR" sz="1500" dirty="0">
              <a:latin typeface="IBM Plex Sans" panose="020B0503050203000203" pitchFamily="34" charset="0"/>
              <a:cs typeface="Calibri"/>
            </a:endParaRPr>
          </a:p>
          <a:p>
            <a:pPr marL="0" indent="0">
              <a:buNone/>
            </a:pPr>
            <a:r>
              <a:rPr lang="en-GB" sz="1500" b="1" dirty="0">
                <a:latin typeface="IBM Plex Sans" panose="020B0503050203000203" pitchFamily="34" charset="0"/>
              </a:rPr>
              <a:t>What is Chief Product Officer Lab’ ? </a:t>
            </a:r>
          </a:p>
          <a:p>
            <a:pPr>
              <a:buFont typeface="Wingdings" pitchFamily="2" charset="2"/>
              <a:buChar char="§"/>
            </a:pP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1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founding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committee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composed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of 6/8 leaders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which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will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define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the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themes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of the </a:t>
            </a:r>
            <a:r>
              <a:rPr lang="fr-FR" sz="1500" dirty="0" err="1">
                <a:latin typeface="IBM Plex Sans" panose="020B0503050203000203" pitchFamily="34" charset="0"/>
                <a:cs typeface="Arial" panose="020B0604020202020204" pitchFamily="34" charset="0"/>
              </a:rPr>
              <a:t>different</a:t>
            </a:r>
            <a:r>
              <a:rPr lang="fr-FR" sz="1500" dirty="0">
                <a:latin typeface="IBM Plex Sans" panose="020B0503050203000203" pitchFamily="34" charset="0"/>
                <a:cs typeface="Arial" panose="020B0604020202020204" pitchFamily="34" charset="0"/>
              </a:rPr>
              <a:t> meetings.</a:t>
            </a:r>
            <a:endParaRPr lang="en-GB" sz="1500" dirty="0">
              <a:latin typeface="IBM Plex Sans" panose="020B0503050203000203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500" dirty="0">
                <a:latin typeface="IBM Plex Sans" panose="020B0503050203000203" pitchFamily="34" charset="0"/>
                <a:cs typeface="Arial" panose="020B0604020202020204" pitchFamily="34" charset="0"/>
              </a:rPr>
              <a:t>4 meetings a year (4 dinners).</a:t>
            </a:r>
          </a:p>
          <a:p>
            <a:pPr marL="0" indent="0">
              <a:buNone/>
            </a:pPr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284526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5" y="1188637"/>
            <a:ext cx="3868432" cy="4480726"/>
          </a:xfrm>
        </p:spPr>
        <p:txBody>
          <a:bodyPr>
            <a:normAutofit/>
          </a:bodyPr>
          <a:lstStyle/>
          <a:p>
            <a:pPr algn="r"/>
            <a:r>
              <a:rPr lang="fr-FR" sz="4800" dirty="0" err="1">
                <a:latin typeface="IBM Plex Sans" panose="020B0503050203000203" pitchFamily="34" charset="0"/>
              </a:rPr>
              <a:t>Who</a:t>
            </a:r>
            <a:r>
              <a:rPr lang="fr-FR" sz="4800" dirty="0">
                <a:latin typeface="IBM Plex Sans" panose="020B0503050203000203" pitchFamily="34" charset="0"/>
              </a:rPr>
              <a:t> </a:t>
            </a:r>
            <a:r>
              <a:rPr lang="fr-FR" sz="4800" dirty="0" err="1">
                <a:latin typeface="IBM Plex Sans" panose="020B0503050203000203" pitchFamily="34" charset="0"/>
              </a:rPr>
              <a:t>is</a:t>
            </a:r>
            <a:br>
              <a:rPr lang="fr-FR" sz="4800" dirty="0">
                <a:latin typeface="IBM Plex Sans" panose="020B0503050203000203" pitchFamily="34" charset="0"/>
              </a:rPr>
            </a:br>
            <a:r>
              <a:rPr lang="fr-FR" sz="4800" b="1" dirty="0">
                <a:latin typeface="IBM Plex Sans" panose="020B0503050203000203" pitchFamily="34" charset="0"/>
              </a:rPr>
              <a:t>Amplitude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2301B4-5C7A-F64F-A88C-DF759602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r>
              <a:rPr lang="fr-FR" sz="1500" b="1" dirty="0">
                <a:latin typeface="IBM Plex Sans" panose="020B0503050203000203" pitchFamily="34" charset="0"/>
              </a:rPr>
              <a:t>Amplitude</a:t>
            </a:r>
            <a:r>
              <a:rPr lang="fr-FR" sz="1500" dirty="0">
                <a:latin typeface="IBM Plex Sans" panose="020B0503050203000203" pitchFamily="34" charset="0"/>
              </a:rPr>
              <a:t> </a:t>
            </a:r>
            <a:r>
              <a:rPr lang="fr-FR" sz="1500" dirty="0" err="1">
                <a:latin typeface="IBM Plex Sans" panose="020B0503050203000203" pitchFamily="34" charset="0"/>
              </a:rPr>
              <a:t>is</a:t>
            </a:r>
            <a:r>
              <a:rPr lang="fr-FR" sz="1500" dirty="0">
                <a:latin typeface="IBM Plex Sans" panose="020B0503050203000203" pitchFamily="34" charset="0"/>
              </a:rPr>
              <a:t> a Digital </a:t>
            </a:r>
            <a:r>
              <a:rPr lang="fr-FR" sz="1500" dirty="0" err="1">
                <a:latin typeface="IBM Plex Sans" panose="020B0503050203000203" pitchFamily="34" charset="0"/>
              </a:rPr>
              <a:t>Optimization</a:t>
            </a:r>
            <a:r>
              <a:rPr lang="fr-FR" sz="1500" dirty="0">
                <a:latin typeface="IBM Plex Sans" panose="020B0503050203000203" pitchFamily="34" charset="0"/>
              </a:rPr>
              <a:t> System. </a:t>
            </a:r>
            <a:r>
              <a:rPr lang="fr-FR" sz="1500" dirty="0" err="1">
                <a:latin typeface="IBM Plex Sans" panose="020B0503050203000203" pitchFamily="34" charset="0"/>
              </a:rPr>
              <a:t>They</a:t>
            </a:r>
            <a:r>
              <a:rPr lang="fr-FR" sz="1500" dirty="0">
                <a:latin typeface="IBM Plex Sans" panose="020B0503050203000203" pitchFamily="34" charset="0"/>
              </a:rPr>
              <a:t> help business </a:t>
            </a:r>
            <a:r>
              <a:rPr lang="fr-FR" sz="1500" dirty="0" err="1">
                <a:latin typeface="IBM Plex Sans" panose="020B0503050203000203" pitchFamily="34" charset="0"/>
              </a:rPr>
              <a:t>optimize</a:t>
            </a:r>
            <a:r>
              <a:rPr lang="fr-FR" sz="1500" dirty="0">
                <a:latin typeface="IBM Plex Sans" panose="020B0503050203000203" pitchFamily="34" charset="0"/>
              </a:rPr>
              <a:t> the business value of digital </a:t>
            </a:r>
            <a:r>
              <a:rPr lang="fr-FR" sz="1500" dirty="0" err="1">
                <a:latin typeface="IBM Plex Sans" panose="020B0503050203000203" pitchFamily="34" charset="0"/>
              </a:rPr>
              <a:t>product</a:t>
            </a:r>
            <a:r>
              <a:rPr lang="fr-FR" sz="1500" dirty="0">
                <a:latin typeface="IBM Plex Sans" panose="020B0503050203000203" pitchFamily="34" charset="0"/>
              </a:rPr>
              <a:t> innovation as </a:t>
            </a:r>
            <a:r>
              <a:rPr lang="fr-FR" sz="1500" dirty="0" err="1">
                <a:latin typeface="IBM Plex Sans" panose="020B0503050203000203" pitchFamily="34" charset="0"/>
              </a:rPr>
              <a:t>well</a:t>
            </a:r>
            <a:r>
              <a:rPr lang="fr-FR" sz="1500" dirty="0">
                <a:latin typeface="IBM Plex Sans" panose="020B0503050203000203" pitchFamily="34" charset="0"/>
              </a:rPr>
              <a:t> as the user </a:t>
            </a:r>
            <a:r>
              <a:rPr lang="fr-FR" sz="1500" dirty="0" err="1">
                <a:latin typeface="IBM Plex Sans" panose="020B0503050203000203" pitchFamily="34" charset="0"/>
              </a:rPr>
              <a:t>experience</a:t>
            </a:r>
            <a:r>
              <a:rPr lang="fr-FR" sz="1500" dirty="0">
                <a:latin typeface="IBM Plex Sans" panose="020B0503050203000203" pitchFamily="34" charset="0"/>
              </a:rPr>
              <a:t>. </a:t>
            </a:r>
          </a:p>
          <a:p>
            <a:endParaRPr lang="fr-FR" sz="1500" dirty="0">
              <a:latin typeface="IBM Plex Sans" panose="020B0503050203000203" pitchFamily="34" charset="0"/>
            </a:endParaRPr>
          </a:p>
          <a:p>
            <a:r>
              <a:rPr lang="en-US" sz="1500" dirty="0">
                <a:latin typeface="IBM Plex Sans" panose="020B0503050203000203" pitchFamily="34" charset="0"/>
              </a:rPr>
              <a:t>More information can be found here :</a:t>
            </a:r>
          </a:p>
          <a:p>
            <a:pPr marL="0" indent="0">
              <a:buNone/>
            </a:pPr>
            <a:r>
              <a:rPr lang="en-US" sz="1500" dirty="0">
                <a:solidFill>
                  <a:srgbClr val="277FD2"/>
                </a:solidFill>
                <a:latin typeface="IBM Plex Sans" panose="020B0503050203000203" pitchFamily="34" charset="0"/>
              </a:rPr>
              <a:t>	https://</a:t>
            </a:r>
            <a:r>
              <a:rPr lang="en-US" sz="1500" dirty="0" err="1">
                <a:solidFill>
                  <a:srgbClr val="277FD2"/>
                </a:solidFill>
                <a:latin typeface="IBM Plex Sans" panose="020B0503050203000203" pitchFamily="34" charset="0"/>
              </a:rPr>
              <a:t>amplitude.com</a:t>
            </a:r>
            <a:r>
              <a:rPr lang="en-US" sz="1500" dirty="0">
                <a:solidFill>
                  <a:srgbClr val="277FD2"/>
                </a:solidFill>
                <a:latin typeface="IBM Plex Sans" panose="020B0503050203000203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41703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495" y="639484"/>
            <a:ext cx="9597696" cy="11975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 Amplitude - Brand Guidelines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60293C2-478A-7495-65AA-261B56512416}"/>
              </a:ext>
            </a:extLst>
          </p:cNvPr>
          <p:cNvSpPr txBox="1"/>
          <p:nvPr/>
        </p:nvSpPr>
        <p:spPr>
          <a:xfrm>
            <a:off x="4429721" y="2565355"/>
            <a:ext cx="1617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SECONDARY COLOR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47C7F1C-7069-3AFB-5CFE-DCF16A05F05F}"/>
              </a:ext>
            </a:extLst>
          </p:cNvPr>
          <p:cNvSpPr txBox="1"/>
          <p:nvPr/>
        </p:nvSpPr>
        <p:spPr>
          <a:xfrm>
            <a:off x="7852358" y="2586381"/>
            <a:ext cx="1463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TIERTIARY COLOR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2146A1A-C53D-00C6-5EAA-CA1E3B427CC4}"/>
              </a:ext>
            </a:extLst>
          </p:cNvPr>
          <p:cNvSpPr txBox="1"/>
          <p:nvPr/>
        </p:nvSpPr>
        <p:spPr>
          <a:xfrm>
            <a:off x="1068146" y="2564378"/>
            <a:ext cx="1144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MAIN COLOR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48EF2A6-54D0-ECCB-EEAA-83D8521A85BC}"/>
              </a:ext>
            </a:extLst>
          </p:cNvPr>
          <p:cNvSpPr txBox="1"/>
          <p:nvPr/>
        </p:nvSpPr>
        <p:spPr>
          <a:xfrm>
            <a:off x="1081970" y="206392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latin typeface="IBM Plex Sans" panose="020B0503050203000203" pitchFamily="34" charset="0"/>
              </a:rPr>
              <a:t>Color</a:t>
            </a:r>
            <a:r>
              <a:rPr lang="fr-FR" sz="1600" dirty="0">
                <a:latin typeface="IBM Plex Sans" panose="020B0503050203000203" pitchFamily="34" charset="0"/>
              </a:rPr>
              <a:t> palette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0426A2C-3AB0-664C-965A-551E9FEBC012}"/>
              </a:ext>
            </a:extLst>
          </p:cNvPr>
          <p:cNvSpPr txBox="1"/>
          <p:nvPr/>
        </p:nvSpPr>
        <p:spPr>
          <a:xfrm>
            <a:off x="2456064" y="3226434"/>
            <a:ext cx="1107996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67" dirty="0" err="1">
                <a:solidFill>
                  <a:schemeClr val="dk1"/>
                </a:solidFill>
                <a:latin typeface="IBM Plex Sans Light"/>
              </a:rPr>
              <a:t>Amp</a:t>
            </a:r>
            <a:r>
              <a:rPr lang="fr-FR" sz="1067" dirty="0">
                <a:solidFill>
                  <a:schemeClr val="dk1"/>
                </a:solidFill>
                <a:latin typeface="IBM Plex Sans Light"/>
              </a:rPr>
              <a:t> Blue	</a:t>
            </a:r>
          </a:p>
          <a:p>
            <a:r>
              <a:rPr lang="fr-FR" sz="1067" dirty="0">
                <a:solidFill>
                  <a:schemeClr val="dk1"/>
                </a:solidFill>
                <a:latin typeface="IBM Plex Sans Light"/>
              </a:rPr>
              <a:t>HEX: 1e61f0 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F58AC3-7957-59D7-61D9-4711DA9251B6}"/>
              </a:ext>
            </a:extLst>
          </p:cNvPr>
          <p:cNvSpPr/>
          <p:nvPr/>
        </p:nvSpPr>
        <p:spPr>
          <a:xfrm>
            <a:off x="1166191" y="2894158"/>
            <a:ext cx="1166192" cy="1066115"/>
          </a:xfrm>
          <a:prstGeom prst="rect">
            <a:avLst/>
          </a:prstGeom>
          <a:solidFill>
            <a:srgbClr val="1E61F1"/>
          </a:solidFill>
          <a:ln>
            <a:solidFill>
              <a:srgbClr val="1E61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A784769-6B10-F7DF-740F-077C4FC54EB0}"/>
              </a:ext>
            </a:extLst>
          </p:cNvPr>
          <p:cNvSpPr txBox="1"/>
          <p:nvPr/>
        </p:nvSpPr>
        <p:spPr>
          <a:xfrm>
            <a:off x="5976747" y="2930908"/>
            <a:ext cx="1023037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67" dirty="0" err="1">
                <a:solidFill>
                  <a:schemeClr val="dk1"/>
                </a:solidFill>
                <a:latin typeface="IBM Plex Sans Light"/>
              </a:rPr>
              <a:t>Purple</a:t>
            </a:r>
            <a:r>
              <a:rPr lang="fr-FR" sz="1067" dirty="0">
                <a:solidFill>
                  <a:schemeClr val="dk1"/>
                </a:solidFill>
                <a:latin typeface="IBM Plex Sans Light"/>
              </a:rPr>
              <a:t> I</a:t>
            </a:r>
          </a:p>
          <a:p>
            <a:r>
              <a:rPr lang="fr-FR" sz="1067" dirty="0">
                <a:solidFill>
                  <a:schemeClr val="dk1"/>
                </a:solidFill>
                <a:latin typeface="IBM Plex Sans Light"/>
              </a:rPr>
              <a:t>HEX: 7743de 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53918D8-C13F-2D66-87AC-C26F3DCCC108}"/>
              </a:ext>
            </a:extLst>
          </p:cNvPr>
          <p:cNvSpPr txBox="1"/>
          <p:nvPr/>
        </p:nvSpPr>
        <p:spPr>
          <a:xfrm>
            <a:off x="5976747" y="3409441"/>
            <a:ext cx="1023037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67" dirty="0" err="1">
                <a:solidFill>
                  <a:schemeClr val="dk1"/>
                </a:solidFill>
                <a:latin typeface="IBM Plex Sans Light"/>
              </a:rPr>
              <a:t>Teal</a:t>
            </a:r>
            <a:endParaRPr lang="fr-FR" sz="1067" dirty="0">
              <a:solidFill>
                <a:schemeClr val="dk1"/>
              </a:solidFill>
              <a:latin typeface="IBM Plex Sans Light"/>
            </a:endParaRPr>
          </a:p>
          <a:p>
            <a:r>
              <a:rPr lang="fr-FR" sz="1067" dirty="0">
                <a:solidFill>
                  <a:schemeClr val="dk1"/>
                </a:solidFill>
                <a:latin typeface="IBM Plex Sans Light"/>
              </a:rPr>
              <a:t>HEX: 48d2e5 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02D63F2-B352-FBD1-3FBE-DE5DAC29A461}"/>
              </a:ext>
            </a:extLst>
          </p:cNvPr>
          <p:cNvSpPr/>
          <p:nvPr/>
        </p:nvSpPr>
        <p:spPr>
          <a:xfrm>
            <a:off x="4518991" y="2912533"/>
            <a:ext cx="1345839" cy="430437"/>
          </a:xfrm>
          <a:prstGeom prst="rect">
            <a:avLst/>
          </a:prstGeom>
          <a:solidFill>
            <a:srgbClr val="7A51E1"/>
          </a:solidFill>
          <a:ln>
            <a:solidFill>
              <a:srgbClr val="7A51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670E9A9-0C9F-8DF3-4C8C-EE7E6DE9E216}"/>
              </a:ext>
            </a:extLst>
          </p:cNvPr>
          <p:cNvSpPr/>
          <p:nvPr/>
        </p:nvSpPr>
        <p:spPr>
          <a:xfrm>
            <a:off x="4518991" y="3413964"/>
            <a:ext cx="1345839" cy="400110"/>
          </a:xfrm>
          <a:prstGeom prst="rect">
            <a:avLst/>
          </a:prstGeom>
          <a:solidFill>
            <a:srgbClr val="59D3E6"/>
          </a:solidFill>
          <a:ln>
            <a:solidFill>
              <a:srgbClr val="59D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9" name="Google Shape;387;p25">
            <a:extLst>
              <a:ext uri="{FF2B5EF4-FFF2-40B4-BE49-F238E27FC236}">
                <a16:creationId xmlns:a16="http://schemas.microsoft.com/office/drawing/2014/main" id="{F2D0946B-14EA-E3E9-E123-579878499670}"/>
              </a:ext>
            </a:extLst>
          </p:cNvPr>
          <p:cNvCxnSpPr>
            <a:cxnSpLocks/>
          </p:cNvCxnSpPr>
          <p:nvPr/>
        </p:nvCxnSpPr>
        <p:spPr>
          <a:xfrm>
            <a:off x="1166191" y="2434063"/>
            <a:ext cx="323619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Google Shape;387;p25">
            <a:extLst>
              <a:ext uri="{FF2B5EF4-FFF2-40B4-BE49-F238E27FC236}">
                <a16:creationId xmlns:a16="http://schemas.microsoft.com/office/drawing/2014/main" id="{4111192E-6B49-29C1-5C99-05C9A4C55020}"/>
              </a:ext>
            </a:extLst>
          </p:cNvPr>
          <p:cNvCxnSpPr>
            <a:cxnSpLocks/>
          </p:cNvCxnSpPr>
          <p:nvPr/>
        </p:nvCxnSpPr>
        <p:spPr>
          <a:xfrm>
            <a:off x="4518991" y="2434063"/>
            <a:ext cx="323619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Google Shape;392;p25">
            <a:extLst>
              <a:ext uri="{FF2B5EF4-FFF2-40B4-BE49-F238E27FC236}">
                <a16:creationId xmlns:a16="http://schemas.microsoft.com/office/drawing/2014/main" id="{428DA900-9CA0-6C51-0329-FB9403AF905E}"/>
              </a:ext>
            </a:extLst>
          </p:cNvPr>
          <p:cNvSpPr/>
          <p:nvPr/>
        </p:nvSpPr>
        <p:spPr>
          <a:xfrm>
            <a:off x="7950554" y="2912533"/>
            <a:ext cx="1219200" cy="40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3" name="Google Shape;378;p25">
            <a:extLst>
              <a:ext uri="{FF2B5EF4-FFF2-40B4-BE49-F238E27FC236}">
                <a16:creationId xmlns:a16="http://schemas.microsoft.com/office/drawing/2014/main" id="{A8CCCDA5-90A8-B15D-55CA-D9587A7E5F92}"/>
              </a:ext>
            </a:extLst>
          </p:cNvPr>
          <p:cNvSpPr/>
          <p:nvPr/>
        </p:nvSpPr>
        <p:spPr>
          <a:xfrm>
            <a:off x="7950554" y="3422997"/>
            <a:ext cx="1219200" cy="40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4" name="Google Shape;404;p25">
            <a:extLst>
              <a:ext uri="{FF2B5EF4-FFF2-40B4-BE49-F238E27FC236}">
                <a16:creationId xmlns:a16="http://schemas.microsoft.com/office/drawing/2014/main" id="{557C30AC-33D5-1A4B-A1A2-3B0D74660911}"/>
              </a:ext>
            </a:extLst>
          </p:cNvPr>
          <p:cNvSpPr/>
          <p:nvPr/>
        </p:nvSpPr>
        <p:spPr>
          <a:xfrm>
            <a:off x="7949488" y="3938615"/>
            <a:ext cx="1219200" cy="407200"/>
          </a:xfrm>
          <a:prstGeom prst="rect">
            <a:avLst/>
          </a:prstGeom>
          <a:solidFill>
            <a:srgbClr val="5084F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5" name="Google Shape;406;p25">
            <a:extLst>
              <a:ext uri="{FF2B5EF4-FFF2-40B4-BE49-F238E27FC236}">
                <a16:creationId xmlns:a16="http://schemas.microsoft.com/office/drawing/2014/main" id="{17B7535C-B1DF-61C0-74C6-0C37E12C988F}"/>
              </a:ext>
            </a:extLst>
          </p:cNvPr>
          <p:cNvSpPr/>
          <p:nvPr/>
        </p:nvSpPr>
        <p:spPr>
          <a:xfrm>
            <a:off x="7949488" y="4438559"/>
            <a:ext cx="1219200" cy="407200"/>
          </a:xfrm>
          <a:prstGeom prst="rect">
            <a:avLst/>
          </a:prstGeom>
          <a:solidFill>
            <a:srgbClr val="91E2E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6" name="Google Shape;397;p25">
            <a:extLst>
              <a:ext uri="{FF2B5EF4-FFF2-40B4-BE49-F238E27FC236}">
                <a16:creationId xmlns:a16="http://schemas.microsoft.com/office/drawing/2014/main" id="{1909214B-A2F4-4C46-082F-3817FDFCE5DE}"/>
              </a:ext>
            </a:extLst>
          </p:cNvPr>
          <p:cNvSpPr txBox="1"/>
          <p:nvPr/>
        </p:nvSpPr>
        <p:spPr>
          <a:xfrm>
            <a:off x="9293435" y="3443590"/>
            <a:ext cx="21720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" sz="1067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Purple III</a:t>
            </a:r>
            <a:endParaRPr sz="1067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r>
              <a:rPr lang="en" sz="1067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HEX: 5a35b5 </a:t>
            </a:r>
            <a:endParaRPr sz="1067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endParaRPr sz="1067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sp>
        <p:nvSpPr>
          <p:cNvPr id="57" name="Google Shape;398;p25">
            <a:extLst>
              <a:ext uri="{FF2B5EF4-FFF2-40B4-BE49-F238E27FC236}">
                <a16:creationId xmlns:a16="http://schemas.microsoft.com/office/drawing/2014/main" id="{355782AE-2FC6-DDAF-4BC4-F367DDC120EC}"/>
              </a:ext>
            </a:extLst>
          </p:cNvPr>
          <p:cNvSpPr txBox="1"/>
          <p:nvPr/>
        </p:nvSpPr>
        <p:spPr>
          <a:xfrm>
            <a:off x="9293451" y="2959190"/>
            <a:ext cx="21720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" sz="1067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Purple II</a:t>
            </a:r>
            <a:endParaRPr sz="1067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r>
              <a:rPr lang="en" sz="1067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HEX: aa89eb</a:t>
            </a:r>
            <a:endParaRPr sz="1067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endParaRPr sz="1067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sp>
        <p:nvSpPr>
          <p:cNvPr id="58" name="Google Shape;405;p25">
            <a:extLst>
              <a:ext uri="{FF2B5EF4-FFF2-40B4-BE49-F238E27FC236}">
                <a16:creationId xmlns:a16="http://schemas.microsoft.com/office/drawing/2014/main" id="{4F583298-A502-5934-489E-72CA0431D597}"/>
              </a:ext>
            </a:extLst>
          </p:cNvPr>
          <p:cNvSpPr txBox="1"/>
          <p:nvPr/>
        </p:nvSpPr>
        <p:spPr>
          <a:xfrm>
            <a:off x="9293435" y="3941107"/>
            <a:ext cx="2172000" cy="51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" sz="1067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Light Amp Blue</a:t>
            </a:r>
            <a:endParaRPr sz="1067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r>
              <a:rPr lang="en" sz="1067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HEX: #5084f2 </a:t>
            </a:r>
            <a:endParaRPr sz="1067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sp>
        <p:nvSpPr>
          <p:cNvPr id="59" name="Google Shape;407;p25">
            <a:extLst>
              <a:ext uri="{FF2B5EF4-FFF2-40B4-BE49-F238E27FC236}">
                <a16:creationId xmlns:a16="http://schemas.microsoft.com/office/drawing/2014/main" id="{49655EE1-1AB5-425B-62E8-50732141399B}"/>
              </a:ext>
            </a:extLst>
          </p:cNvPr>
          <p:cNvSpPr txBox="1"/>
          <p:nvPr/>
        </p:nvSpPr>
        <p:spPr>
          <a:xfrm>
            <a:off x="9293435" y="4462055"/>
            <a:ext cx="16290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0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Light Teal</a:t>
            </a:r>
            <a:endParaRPr sz="1070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0" dirty="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HEX: #91e2ed </a:t>
            </a:r>
            <a:endParaRPr sz="1070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cxnSp>
        <p:nvCxnSpPr>
          <p:cNvPr id="60" name="Google Shape;387;p25">
            <a:extLst>
              <a:ext uri="{FF2B5EF4-FFF2-40B4-BE49-F238E27FC236}">
                <a16:creationId xmlns:a16="http://schemas.microsoft.com/office/drawing/2014/main" id="{55A622EB-6DF5-66B9-E97A-BE33CDF50C7D}"/>
              </a:ext>
            </a:extLst>
          </p:cNvPr>
          <p:cNvCxnSpPr>
            <a:cxnSpLocks/>
          </p:cNvCxnSpPr>
          <p:nvPr/>
        </p:nvCxnSpPr>
        <p:spPr>
          <a:xfrm>
            <a:off x="7852358" y="2420811"/>
            <a:ext cx="323619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68232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495" y="639484"/>
            <a:ext cx="9597696" cy="11975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 Amplitude - Brand Guidelines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48EF2A6-54D0-ECCB-EEAA-83D8521A85BC}"/>
              </a:ext>
            </a:extLst>
          </p:cNvPr>
          <p:cNvSpPr txBox="1"/>
          <p:nvPr/>
        </p:nvSpPr>
        <p:spPr>
          <a:xfrm>
            <a:off x="1081970" y="206392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latin typeface="IBM Plex Sans" panose="020B0503050203000203" pitchFamily="34" charset="0"/>
              </a:rPr>
              <a:t>Color</a:t>
            </a:r>
            <a:r>
              <a:rPr lang="fr-FR" sz="1600" dirty="0">
                <a:latin typeface="IBM Plex Sans" panose="020B0503050203000203" pitchFamily="34" charset="0"/>
              </a:rPr>
              <a:t> palette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BD0DA17-1DFA-92DD-F4C2-50CACF9AC62C}"/>
              </a:ext>
            </a:extLst>
          </p:cNvPr>
          <p:cNvSpPr txBox="1"/>
          <p:nvPr/>
        </p:nvSpPr>
        <p:spPr>
          <a:xfrm>
            <a:off x="4429721" y="2565355"/>
            <a:ext cx="18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BACKGROUND COLORS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D87485-F144-0B3A-16D0-2D741BC49AF2}"/>
              </a:ext>
            </a:extLst>
          </p:cNvPr>
          <p:cNvSpPr txBox="1"/>
          <p:nvPr/>
        </p:nvSpPr>
        <p:spPr>
          <a:xfrm>
            <a:off x="1068146" y="2564378"/>
            <a:ext cx="108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TEXT COLOR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87F92C-5874-12E1-A0D2-492D451777B2}"/>
              </a:ext>
            </a:extLst>
          </p:cNvPr>
          <p:cNvSpPr txBox="1"/>
          <p:nvPr/>
        </p:nvSpPr>
        <p:spPr>
          <a:xfrm>
            <a:off x="2293609" y="2968250"/>
            <a:ext cx="1034257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r-FR" sz="1067" dirty="0" err="1">
                <a:solidFill>
                  <a:schemeClr val="dk1"/>
                </a:solidFill>
                <a:latin typeface="IBM Plex Sans Light"/>
                <a:sym typeface="IBM Plex Sans Light"/>
              </a:rPr>
              <a:t>Dark</a:t>
            </a:r>
            <a:r>
              <a:rPr lang="fr-FR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 Slate</a:t>
            </a:r>
          </a:p>
          <a:p>
            <a:pPr lvl="0"/>
            <a:r>
              <a:rPr lang="fr-FR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HEX: 021028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EA2465-9D43-C2E1-D472-5DDB21E5716A}"/>
              </a:ext>
            </a:extLst>
          </p:cNvPr>
          <p:cNvSpPr/>
          <p:nvPr/>
        </p:nvSpPr>
        <p:spPr>
          <a:xfrm>
            <a:off x="4518991" y="2912533"/>
            <a:ext cx="1345839" cy="430437"/>
          </a:xfrm>
          <a:prstGeom prst="rect">
            <a:avLst/>
          </a:prstGeom>
          <a:solidFill>
            <a:srgbClr val="354966"/>
          </a:solidFill>
          <a:ln>
            <a:solidFill>
              <a:srgbClr val="354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69C06D-DDB9-7321-1829-F0475A31632F}"/>
              </a:ext>
            </a:extLst>
          </p:cNvPr>
          <p:cNvSpPr/>
          <p:nvPr/>
        </p:nvSpPr>
        <p:spPr>
          <a:xfrm>
            <a:off x="4518991" y="3413964"/>
            <a:ext cx="1345839" cy="400110"/>
          </a:xfrm>
          <a:prstGeom prst="rect">
            <a:avLst/>
          </a:prstGeom>
          <a:solidFill>
            <a:srgbClr val="EAEDF3"/>
          </a:solidFill>
          <a:ln>
            <a:solidFill>
              <a:srgbClr val="EAED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Google Shape;387;p25">
            <a:extLst>
              <a:ext uri="{FF2B5EF4-FFF2-40B4-BE49-F238E27FC236}">
                <a16:creationId xmlns:a16="http://schemas.microsoft.com/office/drawing/2014/main" id="{02059DD7-8A14-9DF6-2869-20E885B17455}"/>
              </a:ext>
            </a:extLst>
          </p:cNvPr>
          <p:cNvCxnSpPr>
            <a:cxnSpLocks/>
          </p:cNvCxnSpPr>
          <p:nvPr/>
        </p:nvCxnSpPr>
        <p:spPr>
          <a:xfrm>
            <a:off x="1166191" y="2434063"/>
            <a:ext cx="323619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387;p25">
            <a:extLst>
              <a:ext uri="{FF2B5EF4-FFF2-40B4-BE49-F238E27FC236}">
                <a16:creationId xmlns:a16="http://schemas.microsoft.com/office/drawing/2014/main" id="{42EE24C4-CD00-8BC2-F876-FBBDA2A3B2E1}"/>
              </a:ext>
            </a:extLst>
          </p:cNvPr>
          <p:cNvCxnSpPr>
            <a:cxnSpLocks/>
          </p:cNvCxnSpPr>
          <p:nvPr/>
        </p:nvCxnSpPr>
        <p:spPr>
          <a:xfrm>
            <a:off x="4518991" y="2434063"/>
            <a:ext cx="323619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390;p25">
            <a:extLst>
              <a:ext uri="{FF2B5EF4-FFF2-40B4-BE49-F238E27FC236}">
                <a16:creationId xmlns:a16="http://schemas.microsoft.com/office/drawing/2014/main" id="{426960F8-006D-0AC5-CC5E-9CCD85256B73}"/>
              </a:ext>
            </a:extLst>
          </p:cNvPr>
          <p:cNvSpPr/>
          <p:nvPr/>
        </p:nvSpPr>
        <p:spPr>
          <a:xfrm>
            <a:off x="1120964" y="2928365"/>
            <a:ext cx="1083182" cy="46884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394;p25">
            <a:extLst>
              <a:ext uri="{FF2B5EF4-FFF2-40B4-BE49-F238E27FC236}">
                <a16:creationId xmlns:a16="http://schemas.microsoft.com/office/drawing/2014/main" id="{BA526AEE-CD73-EA43-6AAA-5C39A01898C6}"/>
              </a:ext>
            </a:extLst>
          </p:cNvPr>
          <p:cNvSpPr txBox="1"/>
          <p:nvPr/>
        </p:nvSpPr>
        <p:spPr>
          <a:xfrm>
            <a:off x="5976747" y="2975051"/>
            <a:ext cx="1629000" cy="3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85 Slate</a:t>
            </a:r>
            <a:endParaRPr sz="1067" dirty="0">
              <a:solidFill>
                <a:schemeClr val="dk1"/>
              </a:solidFill>
              <a:latin typeface="IBM Plex Sans Light"/>
              <a:sym typeface="IBM Plex Sans Light"/>
            </a:endParaRPr>
          </a:p>
          <a:p>
            <a:pPr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HEX: 364966 </a:t>
            </a:r>
            <a:endParaRPr sz="1067" dirty="0">
              <a:solidFill>
                <a:schemeClr val="dk1"/>
              </a:solidFill>
              <a:latin typeface="IBM Plex Sans Light"/>
              <a:sym typeface="IBM Plex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sp>
        <p:nvSpPr>
          <p:cNvPr id="12" name="Google Shape;385;p25">
            <a:extLst>
              <a:ext uri="{FF2B5EF4-FFF2-40B4-BE49-F238E27FC236}">
                <a16:creationId xmlns:a16="http://schemas.microsoft.com/office/drawing/2014/main" id="{6F36D451-D495-CFF0-D37E-E52D3B7C5B4F}"/>
              </a:ext>
            </a:extLst>
          </p:cNvPr>
          <p:cNvSpPr txBox="1"/>
          <p:nvPr/>
        </p:nvSpPr>
        <p:spPr>
          <a:xfrm>
            <a:off x="5975512" y="3428136"/>
            <a:ext cx="1629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Alice Grey </a:t>
            </a:r>
            <a:endParaRPr sz="1067" dirty="0">
              <a:solidFill>
                <a:schemeClr val="dk1"/>
              </a:solidFill>
              <a:latin typeface="IBM Plex Sans Light"/>
              <a:sym typeface="IBM Plex Sans Light"/>
            </a:endParaRPr>
          </a:p>
          <a:p>
            <a:pPr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dirty="0">
                <a:solidFill>
                  <a:schemeClr val="dk1"/>
                </a:solidFill>
                <a:latin typeface="IBM Plex Sans Light"/>
                <a:sym typeface="IBM Plex Sans Light"/>
              </a:rPr>
              <a:t>HEX: E1E7EE </a:t>
            </a:r>
            <a:endParaRPr sz="1067" dirty="0">
              <a:solidFill>
                <a:schemeClr val="dk1"/>
              </a:solidFill>
              <a:latin typeface="IBM Plex Sans Light"/>
              <a:sym typeface="IBM Plex Sans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17429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424" y="633609"/>
            <a:ext cx="9893704" cy="112203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Amplitude - Typography Guidelines</a:t>
            </a:r>
          </a:p>
        </p:txBody>
      </p:sp>
      <p:sp>
        <p:nvSpPr>
          <p:cNvPr id="3" name="Google Shape;357;p24">
            <a:extLst>
              <a:ext uri="{FF2B5EF4-FFF2-40B4-BE49-F238E27FC236}">
                <a16:creationId xmlns:a16="http://schemas.microsoft.com/office/drawing/2014/main" id="{68AEF0AD-FCD7-2B08-F062-37BB08443BA9}"/>
              </a:ext>
            </a:extLst>
          </p:cNvPr>
          <p:cNvSpPr txBox="1"/>
          <p:nvPr/>
        </p:nvSpPr>
        <p:spPr>
          <a:xfrm>
            <a:off x="1729181" y="2368588"/>
            <a:ext cx="4202477" cy="2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" sz="1333" b="1" dirty="0">
                <a:solidFill>
                  <a:schemeClr val="accent2"/>
                </a:solidFill>
                <a:latin typeface="IBM Plex Sans"/>
                <a:ea typeface="IBM Plex Sans"/>
                <a:cs typeface="IBM Plex Sans"/>
                <a:sym typeface="IBM Plex Sans"/>
              </a:rPr>
              <a:t>S E C T I O N   D E S I G N A T I O N </a:t>
            </a:r>
            <a:endParaRPr sz="1333" dirty="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>
              <a:spcBef>
                <a:spcPts val="1333"/>
              </a:spcBef>
            </a:pPr>
            <a:r>
              <a:rPr lang="en" sz="3200" dirty="0">
                <a:latin typeface="IBM Plex Sans"/>
                <a:ea typeface="IBM Plex Sans"/>
                <a:cs typeface="IBM Plex Sans"/>
                <a:sym typeface="IBM Plex Sans"/>
              </a:rPr>
              <a:t>Page Headline</a:t>
            </a:r>
            <a:r>
              <a:rPr lang="en" sz="1067" dirty="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  </a:t>
            </a:r>
            <a:endParaRPr sz="1067" dirty="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>
              <a:spcBef>
                <a:spcPts val="1333"/>
              </a:spcBef>
            </a:pPr>
            <a:r>
              <a:rPr lang="en" sz="2400" dirty="0">
                <a:latin typeface="IBM Plex Sans SemiBold"/>
                <a:ea typeface="IBM Plex Sans SemiBold"/>
                <a:cs typeface="IBM Plex Sans SemiBold"/>
                <a:sym typeface="IBM Plex Sans SemiBold"/>
              </a:rPr>
              <a:t>Content Title/Sub-headline</a:t>
            </a:r>
            <a:endParaRPr sz="1067" dirty="0">
              <a:latin typeface="IBM Plex Sans"/>
              <a:ea typeface="IBM Plex Sans"/>
              <a:cs typeface="IBM Plex Sans"/>
              <a:sym typeface="IBM Plex Sans"/>
            </a:endParaRPr>
          </a:p>
          <a:p>
            <a:pPr>
              <a:spcBef>
                <a:spcPts val="1333"/>
              </a:spcBef>
            </a:pPr>
            <a:r>
              <a:rPr lang="en" sz="2400" dirty="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Body</a:t>
            </a:r>
            <a:r>
              <a:rPr lang="en" sz="1067" dirty="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 </a:t>
            </a:r>
            <a:endParaRPr sz="1067" dirty="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>
              <a:spcBef>
                <a:spcPts val="1333"/>
              </a:spcBef>
              <a:spcAft>
                <a:spcPts val="1333"/>
              </a:spcAft>
            </a:pPr>
            <a:endParaRPr sz="1067" dirty="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" name="Google Shape;362;p24">
            <a:extLst>
              <a:ext uri="{FF2B5EF4-FFF2-40B4-BE49-F238E27FC236}">
                <a16:creationId xmlns:a16="http://schemas.microsoft.com/office/drawing/2014/main" id="{79FBBBFD-F901-6E6F-B70A-AB094C6173E4}"/>
              </a:ext>
            </a:extLst>
          </p:cNvPr>
          <p:cNvCxnSpPr>
            <a:cxnSpLocks/>
          </p:cNvCxnSpPr>
          <p:nvPr/>
        </p:nvCxnSpPr>
        <p:spPr>
          <a:xfrm>
            <a:off x="4542701" y="2489640"/>
            <a:ext cx="2227434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Google Shape;362;p24">
            <a:extLst>
              <a:ext uri="{FF2B5EF4-FFF2-40B4-BE49-F238E27FC236}">
                <a16:creationId xmlns:a16="http://schemas.microsoft.com/office/drawing/2014/main" id="{740F7FA0-8C8C-6A39-1761-80119E5397DD}"/>
              </a:ext>
            </a:extLst>
          </p:cNvPr>
          <p:cNvCxnSpPr>
            <a:cxnSpLocks/>
          </p:cNvCxnSpPr>
          <p:nvPr/>
        </p:nvCxnSpPr>
        <p:spPr>
          <a:xfrm>
            <a:off x="4542701" y="3026353"/>
            <a:ext cx="2227434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Google Shape;362;p24">
            <a:extLst>
              <a:ext uri="{FF2B5EF4-FFF2-40B4-BE49-F238E27FC236}">
                <a16:creationId xmlns:a16="http://schemas.microsoft.com/office/drawing/2014/main" id="{62483D15-63D7-C4FE-0088-909B1FC5D66D}"/>
              </a:ext>
            </a:extLst>
          </p:cNvPr>
          <p:cNvCxnSpPr>
            <a:cxnSpLocks/>
          </p:cNvCxnSpPr>
          <p:nvPr/>
        </p:nvCxnSpPr>
        <p:spPr>
          <a:xfrm>
            <a:off x="5656418" y="3567030"/>
            <a:ext cx="1113717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Google Shape;362;p24">
            <a:extLst>
              <a:ext uri="{FF2B5EF4-FFF2-40B4-BE49-F238E27FC236}">
                <a16:creationId xmlns:a16="http://schemas.microsoft.com/office/drawing/2014/main" id="{03CDF3D0-5581-1826-4608-F11F635A9DC7}"/>
              </a:ext>
            </a:extLst>
          </p:cNvPr>
          <p:cNvCxnSpPr>
            <a:cxnSpLocks/>
          </p:cNvCxnSpPr>
          <p:nvPr/>
        </p:nvCxnSpPr>
        <p:spPr>
          <a:xfrm>
            <a:off x="2674144" y="4148154"/>
            <a:ext cx="4095991" cy="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366;p24">
            <a:extLst>
              <a:ext uri="{FF2B5EF4-FFF2-40B4-BE49-F238E27FC236}">
                <a16:creationId xmlns:a16="http://schemas.microsoft.com/office/drawing/2014/main" id="{50F9B49B-6C5B-BEA9-716F-D9F3C05CE7E2}"/>
              </a:ext>
            </a:extLst>
          </p:cNvPr>
          <p:cNvSpPr txBox="1"/>
          <p:nvPr/>
        </p:nvSpPr>
        <p:spPr>
          <a:xfrm>
            <a:off x="7255845" y="2388204"/>
            <a:ext cx="2964000" cy="1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1467" dirty="0">
                <a:solidFill>
                  <a:srgbClr val="CC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IBM Plex Sans, 10pt, Bold </a:t>
            </a:r>
            <a:endParaRPr sz="1333" dirty="0">
              <a:solidFill>
                <a:srgbClr val="CC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7" name="Google Shape;367;p24">
            <a:extLst>
              <a:ext uri="{FF2B5EF4-FFF2-40B4-BE49-F238E27FC236}">
                <a16:creationId xmlns:a16="http://schemas.microsoft.com/office/drawing/2014/main" id="{81946C3E-8975-7B1B-A78E-2AF33D840FEC}"/>
              </a:ext>
            </a:extLst>
          </p:cNvPr>
          <p:cNvSpPr txBox="1"/>
          <p:nvPr/>
        </p:nvSpPr>
        <p:spPr>
          <a:xfrm>
            <a:off x="7255845" y="2928953"/>
            <a:ext cx="2964000" cy="1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1467" dirty="0">
                <a:solidFill>
                  <a:srgbClr val="CC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IBM Plex Sans, 24pt, Normal </a:t>
            </a:r>
            <a:endParaRPr sz="1333" dirty="0">
              <a:solidFill>
                <a:srgbClr val="CC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8" name="Google Shape;368;p24">
            <a:extLst>
              <a:ext uri="{FF2B5EF4-FFF2-40B4-BE49-F238E27FC236}">
                <a16:creationId xmlns:a16="http://schemas.microsoft.com/office/drawing/2014/main" id="{CAAE7D93-7EB3-A243-6686-013ACEB5C0FA}"/>
              </a:ext>
            </a:extLst>
          </p:cNvPr>
          <p:cNvSpPr txBox="1"/>
          <p:nvPr/>
        </p:nvSpPr>
        <p:spPr>
          <a:xfrm>
            <a:off x="7255845" y="3469702"/>
            <a:ext cx="2964000" cy="1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1467" dirty="0">
                <a:solidFill>
                  <a:srgbClr val="CC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IBM Plex Sans, 14pt, Semi-bold </a:t>
            </a:r>
            <a:endParaRPr sz="1333" dirty="0">
              <a:solidFill>
                <a:srgbClr val="CC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9" name="Google Shape;369;p24">
            <a:extLst>
              <a:ext uri="{FF2B5EF4-FFF2-40B4-BE49-F238E27FC236}">
                <a16:creationId xmlns:a16="http://schemas.microsoft.com/office/drawing/2014/main" id="{929F8DD8-F226-3D2E-C444-00929208048D}"/>
              </a:ext>
            </a:extLst>
          </p:cNvPr>
          <p:cNvSpPr txBox="1"/>
          <p:nvPr/>
        </p:nvSpPr>
        <p:spPr>
          <a:xfrm>
            <a:off x="7255845" y="4050754"/>
            <a:ext cx="2964000" cy="1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1467" dirty="0">
                <a:solidFill>
                  <a:srgbClr val="CC0000"/>
                </a:solidFill>
                <a:latin typeface="IBM Plex Sans"/>
                <a:ea typeface="IBM Plex Sans"/>
                <a:cs typeface="IBM Plex Sans"/>
                <a:sym typeface="IBM Plex Sans"/>
              </a:rPr>
              <a:t>IBM Plex Sans, 14pt, Normal</a:t>
            </a:r>
            <a:endParaRPr sz="1333" dirty="0">
              <a:solidFill>
                <a:srgbClr val="CC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  <p:extLst>
      <p:ext uri="{BB962C8B-B14F-4D97-AF65-F5344CB8AC3E}">
        <p14:creationId xmlns:p14="http://schemas.microsoft.com/office/powerpoint/2010/main" val="3850479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3123" y="688285"/>
            <a:ext cx="5728458" cy="112203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800" dirty="0">
                <a:latin typeface="IBM Plex Sans" panose="020B0503050203000203" pitchFamily="34" charset="0"/>
              </a:rPr>
              <a:t>Amplitude - Brief</a:t>
            </a:r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EB7085A-6468-CD4C-FB69-383FB2360261}"/>
              </a:ext>
            </a:extLst>
          </p:cNvPr>
          <p:cNvGrpSpPr/>
          <p:nvPr/>
        </p:nvGrpSpPr>
        <p:grpSpPr>
          <a:xfrm>
            <a:off x="3482971" y="3456234"/>
            <a:ext cx="7110415" cy="2092516"/>
            <a:chOff x="2171697" y="3010621"/>
            <a:chExt cx="7110415" cy="2092516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0C07252-58D4-A526-0A75-BAD71CE4F030}"/>
                </a:ext>
              </a:extLst>
            </p:cNvPr>
            <p:cNvSpPr txBox="1"/>
            <p:nvPr/>
          </p:nvSpPr>
          <p:spPr>
            <a:xfrm>
              <a:off x="6353175" y="3071812"/>
              <a:ext cx="292893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+mj-lt"/>
                </a:rPr>
                <a:t>Audacieux</a:t>
              </a:r>
            </a:p>
            <a:p>
              <a:r>
                <a:rPr lang="fr-FR" dirty="0">
                  <a:latin typeface="+mj-lt"/>
                </a:rPr>
                <a:t>Sérieux</a:t>
              </a:r>
            </a:p>
            <a:p>
              <a:r>
                <a:rPr lang="fr-FR" dirty="0">
                  <a:latin typeface="+mj-lt"/>
                </a:rPr>
                <a:t>Moderne</a:t>
              </a:r>
            </a:p>
            <a:p>
              <a:r>
                <a:rPr lang="fr-FR" dirty="0">
                  <a:latin typeface="+mj-lt"/>
                </a:rPr>
                <a:t>Professionnel</a:t>
              </a:r>
            </a:p>
            <a:p>
              <a:r>
                <a:rPr lang="fr-FR" dirty="0">
                  <a:latin typeface="+mj-lt"/>
                </a:rPr>
                <a:t>Masculin</a:t>
              </a:r>
            </a:p>
            <a:p>
              <a:r>
                <a:rPr lang="fr-FR" dirty="0">
                  <a:latin typeface="+mj-lt"/>
                </a:rPr>
                <a:t>Noir et Blanc</a:t>
              </a:r>
            </a:p>
            <a:p>
              <a:r>
                <a:rPr lang="fr-FR" dirty="0">
                  <a:latin typeface="+mj-lt"/>
                </a:rPr>
                <a:t>Haut de Gamme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51C1AD-F6AB-A3B3-8F0A-48BBF43BC5C3}"/>
                </a:ext>
              </a:extLst>
            </p:cNvPr>
            <p:cNvSpPr/>
            <p:nvPr/>
          </p:nvSpPr>
          <p:spPr>
            <a:xfrm>
              <a:off x="2171700" y="3214688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646C359-E0D4-57B5-EC8D-D2D2607B6638}"/>
                </a:ext>
              </a:extLst>
            </p:cNvPr>
            <p:cNvSpPr/>
            <p:nvPr/>
          </p:nvSpPr>
          <p:spPr>
            <a:xfrm>
              <a:off x="2171699" y="3514725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14FEC1-293C-7D23-F851-F8A11379DFBE}"/>
                </a:ext>
              </a:extLst>
            </p:cNvPr>
            <p:cNvSpPr/>
            <p:nvPr/>
          </p:nvSpPr>
          <p:spPr>
            <a:xfrm>
              <a:off x="2171698" y="3771899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9939B6-2E1E-20ED-C82C-6685F3270D7E}"/>
                </a:ext>
              </a:extLst>
            </p:cNvPr>
            <p:cNvSpPr/>
            <p:nvPr/>
          </p:nvSpPr>
          <p:spPr>
            <a:xfrm>
              <a:off x="2171698" y="404336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443E5A-931C-5381-681C-53F78BCCE7DB}"/>
                </a:ext>
              </a:extLst>
            </p:cNvPr>
            <p:cNvSpPr/>
            <p:nvPr/>
          </p:nvSpPr>
          <p:spPr>
            <a:xfrm>
              <a:off x="2171698" y="4330779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6F5299-CCD2-AC23-9D55-FFA882ECE551}"/>
                </a:ext>
              </a:extLst>
            </p:cNvPr>
            <p:cNvSpPr/>
            <p:nvPr/>
          </p:nvSpPr>
          <p:spPr>
            <a:xfrm>
              <a:off x="2182767" y="461077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B0D193F-823C-397D-83C8-61ED35BC2BB2}"/>
                </a:ext>
              </a:extLst>
            </p:cNvPr>
            <p:cNvSpPr/>
            <p:nvPr/>
          </p:nvSpPr>
          <p:spPr>
            <a:xfrm>
              <a:off x="2171697" y="488658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7A59F91D-38A7-F698-24DA-854FFCC57121}"/>
                </a:ext>
              </a:extLst>
            </p:cNvPr>
            <p:cNvSpPr/>
            <p:nvPr/>
          </p:nvSpPr>
          <p:spPr>
            <a:xfrm rot="10800000">
              <a:off x="5048886" y="3010621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59157513-10E4-93E2-3DCF-23FBBF5118E1}"/>
                </a:ext>
              </a:extLst>
            </p:cNvPr>
            <p:cNvSpPr/>
            <p:nvPr/>
          </p:nvSpPr>
          <p:spPr>
            <a:xfrm rot="10800000">
              <a:off x="4608358" y="3334163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9DCC25A9-6686-0FA1-AB25-932A5D73DA77}"/>
                </a:ext>
              </a:extLst>
            </p:cNvPr>
            <p:cNvSpPr/>
            <p:nvPr/>
          </p:nvSpPr>
          <p:spPr>
            <a:xfrm rot="10800000">
              <a:off x="5622931" y="3624701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126E7B86-B2F5-67C8-08FC-7F25D686DFE2}"/>
                </a:ext>
              </a:extLst>
            </p:cNvPr>
            <p:cNvSpPr/>
            <p:nvPr/>
          </p:nvSpPr>
          <p:spPr>
            <a:xfrm rot="10800000">
              <a:off x="4930199" y="3902263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95FA767E-60A2-94C6-75DE-14676048FBAE}"/>
                </a:ext>
              </a:extLst>
            </p:cNvPr>
            <p:cNvSpPr/>
            <p:nvPr/>
          </p:nvSpPr>
          <p:spPr>
            <a:xfrm rot="10800000">
              <a:off x="4612438" y="4190139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4" name="Triangle 23">
              <a:extLst>
                <a:ext uri="{FF2B5EF4-FFF2-40B4-BE49-F238E27FC236}">
                  <a16:creationId xmlns:a16="http://schemas.microsoft.com/office/drawing/2014/main" id="{71B25AA9-CCEF-1E49-C3EF-5A6384AE61F9}"/>
                </a:ext>
              </a:extLst>
            </p:cNvPr>
            <p:cNvSpPr/>
            <p:nvPr/>
          </p:nvSpPr>
          <p:spPr>
            <a:xfrm rot="10800000">
              <a:off x="3367758" y="4463865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D500404F-4D3C-BE86-BCDA-2CC69027C12E}"/>
                </a:ext>
              </a:extLst>
            </p:cNvPr>
            <p:cNvSpPr/>
            <p:nvPr/>
          </p:nvSpPr>
          <p:spPr>
            <a:xfrm rot="10800000">
              <a:off x="5404089" y="4732220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C6883CE6-FEEC-C958-F468-FEC0E05A8D52}"/>
              </a:ext>
            </a:extLst>
          </p:cNvPr>
          <p:cNvSpPr txBox="1"/>
          <p:nvPr/>
        </p:nvSpPr>
        <p:spPr>
          <a:xfrm>
            <a:off x="359030" y="3526788"/>
            <a:ext cx="29289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+mj-lt"/>
              </a:rPr>
              <a:t>Elégant</a:t>
            </a:r>
          </a:p>
          <a:p>
            <a:pPr algn="r"/>
            <a:r>
              <a:rPr lang="fr-FR" dirty="0">
                <a:latin typeface="+mj-lt"/>
              </a:rPr>
              <a:t>Amusant</a:t>
            </a:r>
          </a:p>
          <a:p>
            <a:pPr algn="r"/>
            <a:r>
              <a:rPr lang="fr-FR" dirty="0">
                <a:latin typeface="+mj-lt"/>
              </a:rPr>
              <a:t>Traditionnel</a:t>
            </a:r>
          </a:p>
          <a:p>
            <a:pPr algn="r"/>
            <a:r>
              <a:rPr lang="fr-FR" dirty="0">
                <a:latin typeface="+mj-lt"/>
              </a:rPr>
              <a:t>Personnel</a:t>
            </a:r>
          </a:p>
          <a:p>
            <a:pPr algn="r"/>
            <a:r>
              <a:rPr lang="fr-FR" dirty="0">
                <a:latin typeface="+mj-lt"/>
              </a:rPr>
              <a:t>Féminin</a:t>
            </a:r>
          </a:p>
          <a:p>
            <a:pPr algn="r"/>
            <a:r>
              <a:rPr lang="fr-FR" dirty="0">
                <a:latin typeface="+mj-lt"/>
              </a:rPr>
              <a:t>Coloré</a:t>
            </a:r>
          </a:p>
          <a:p>
            <a:pPr algn="r"/>
            <a:r>
              <a:rPr lang="fr-FR" dirty="0">
                <a:latin typeface="+mj-lt"/>
              </a:rPr>
              <a:t>Bas de gamme </a:t>
            </a: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EDB6B6A3-4CE3-D0DB-C0FD-848C54E0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762" y="1565445"/>
            <a:ext cx="6550284" cy="19481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1800" dirty="0" err="1">
                <a:latin typeface="IBM Plex Sans" panose="020B0503050203000203" pitchFamily="34" charset="0"/>
              </a:rPr>
              <a:t>What</a:t>
            </a:r>
            <a:r>
              <a:rPr lang="fr-FR" sz="1800" dirty="0">
                <a:latin typeface="IBM Plex Sans" panose="020B0503050203000203" pitchFamily="34" charset="0"/>
              </a:rPr>
              <a:t>: </a:t>
            </a:r>
            <a:r>
              <a:rPr lang="fr-FR" sz="1800" dirty="0" err="1">
                <a:latin typeface="IBM Plex Sans" panose="020B0503050203000203" pitchFamily="34" charset="0"/>
              </a:rPr>
              <a:t>Creating</a:t>
            </a:r>
            <a:r>
              <a:rPr lang="fr-FR" sz="1800" dirty="0">
                <a:latin typeface="IBM Plex Sans" panose="020B0503050203000203" pitchFamily="34" charset="0"/>
              </a:rPr>
              <a:t> a logo</a:t>
            </a:r>
          </a:p>
          <a:p>
            <a:pPr marL="0" indent="0">
              <a:buNone/>
            </a:pPr>
            <a:r>
              <a:rPr lang="fr-FR" sz="1800" dirty="0" err="1">
                <a:latin typeface="IBM Plex Sans" panose="020B0503050203000203" pitchFamily="34" charset="0"/>
              </a:rPr>
              <a:t>Sector</a:t>
            </a:r>
            <a:r>
              <a:rPr lang="fr-FR" sz="1800" dirty="0">
                <a:latin typeface="IBM Plex Sans" panose="020B0503050203000203" pitchFamily="34" charset="0"/>
              </a:rPr>
              <a:t>: Chief Product </a:t>
            </a:r>
            <a:r>
              <a:rPr lang="fr-FR" sz="1800" dirty="0" err="1">
                <a:latin typeface="IBM Plex Sans" panose="020B0503050203000203" pitchFamily="34" charset="0"/>
              </a:rPr>
              <a:t>Officer</a:t>
            </a:r>
            <a:r>
              <a:rPr lang="fr-FR" sz="1800" dirty="0">
                <a:latin typeface="IBM Plex Sans" panose="020B0503050203000203" pitchFamily="34" charset="0"/>
              </a:rPr>
              <a:t> </a:t>
            </a:r>
          </a:p>
          <a:p>
            <a:pPr marL="0" indent="0">
              <a:buNone/>
            </a:pPr>
            <a:r>
              <a:rPr lang="fr-FR" sz="1800" dirty="0">
                <a:latin typeface="IBM Plex Sans" panose="020B0503050203000203" pitchFamily="34" charset="0"/>
              </a:rPr>
              <a:t>Logo </a:t>
            </a:r>
            <a:r>
              <a:rPr lang="fr-FR" sz="1800" dirty="0" err="1">
                <a:latin typeface="IBM Plex Sans" panose="020B0503050203000203" pitchFamily="34" charset="0"/>
              </a:rPr>
              <a:t>text</a:t>
            </a:r>
            <a:r>
              <a:rPr lang="fr-FR" sz="1800" dirty="0">
                <a:latin typeface="IBM Plex Sans" panose="020B0503050203000203" pitchFamily="34" charset="0"/>
              </a:rPr>
              <a:t>: Chief Product </a:t>
            </a:r>
            <a:r>
              <a:rPr lang="fr-FR" sz="1800" dirty="0" err="1">
                <a:latin typeface="IBM Plex Sans" panose="020B0503050203000203" pitchFamily="34" charset="0"/>
              </a:rPr>
              <a:t>Officer</a:t>
            </a:r>
            <a:r>
              <a:rPr lang="fr-FR" sz="1800" dirty="0">
                <a:latin typeface="IBM Plex Sans" panose="020B0503050203000203" pitchFamily="34" charset="0"/>
              </a:rPr>
              <a:t> </a:t>
            </a:r>
            <a:r>
              <a:rPr lang="fr-FR" sz="1800" dirty="0" err="1">
                <a:latin typeface="IBM Plex Sans" panose="020B0503050203000203" pitchFamily="34" charset="0"/>
              </a:rPr>
              <a:t>Lab</a:t>
            </a:r>
            <a:r>
              <a:rPr lang="fr-FR" sz="1800" dirty="0">
                <a:latin typeface="IBM Plex Sans" panose="020B0503050203000203" pitchFamily="34" charset="0"/>
              </a:rPr>
              <a:t>’ or CPO </a:t>
            </a:r>
            <a:r>
              <a:rPr lang="fr-FR" sz="1800" dirty="0" err="1">
                <a:latin typeface="IBM Plex Sans" panose="020B0503050203000203" pitchFamily="34" charset="0"/>
              </a:rPr>
              <a:t>Lab</a:t>
            </a:r>
            <a:r>
              <a:rPr lang="fr-FR" sz="1800" dirty="0">
                <a:latin typeface="IBM Plex Sans" panose="020B0503050203000203" pitchFamily="34" charset="0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532887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947" y="466355"/>
            <a:ext cx="8755693" cy="11220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Amplitude - DNA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6766C6-A193-A2D1-B0A2-3F2E6A3236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94310" y="3051370"/>
            <a:ext cx="5241809" cy="221541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FFEE215-7E55-2FBF-AC29-1EA938ED71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88655" y="1839943"/>
            <a:ext cx="5013497" cy="21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2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947" y="466355"/>
            <a:ext cx="8755693" cy="11220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IBM Plex Sans" panose="020B0503050203000203" pitchFamily="34" charset="0"/>
              </a:rPr>
              <a:t>MOODBOARD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764A02-6B2D-744B-2D54-B204DE478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349" y="2245992"/>
            <a:ext cx="2462213" cy="36933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2786E9-A9AF-9CBE-9FD8-260B3B83E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802" y="1280874"/>
            <a:ext cx="2628900" cy="2628900"/>
          </a:xfrm>
          <a:prstGeom prst="rect">
            <a:avLst/>
          </a:prstGeom>
        </p:spPr>
      </p:pic>
      <p:pic>
        <p:nvPicPr>
          <p:cNvPr id="14" name="Image 1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02F745EA-145C-373B-F486-07589B49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0201" y="1745313"/>
            <a:ext cx="5253038" cy="230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7653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5">
      <a:dk1>
        <a:srgbClr val="000000"/>
      </a:dk1>
      <a:lt1>
        <a:srgbClr val="FFFFFF"/>
      </a:lt1>
      <a:dk2>
        <a:srgbClr val="335B74"/>
      </a:dk2>
      <a:lt2>
        <a:srgbClr val="E9ECF2"/>
      </a:lt2>
      <a:accent1>
        <a:srgbClr val="1CADE4"/>
      </a:accent1>
      <a:accent2>
        <a:srgbClr val="1E60F0"/>
      </a:accent2>
      <a:accent3>
        <a:srgbClr val="27CED7"/>
      </a:accent3>
      <a:accent4>
        <a:srgbClr val="1A57D9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</TotalTime>
  <Words>311</Words>
  <Application>Microsoft Macintosh PowerPoint</Application>
  <PresentationFormat>Grand écran</PresentationFormat>
  <Paragraphs>77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IBM Plex Sans</vt:lpstr>
      <vt:lpstr>IBM Plex Sans Light</vt:lpstr>
      <vt:lpstr>IBM Plex Sans SemiBold</vt:lpstr>
      <vt:lpstr>Wingdings</vt:lpstr>
      <vt:lpstr>Thème Office</vt:lpstr>
      <vt:lpstr>Brief Logo  Chief Product Officer Lab’</vt:lpstr>
      <vt:lpstr>Who we are</vt:lpstr>
      <vt:lpstr>Who is Amplitude</vt:lpstr>
      <vt:lpstr> Amplitude - Brand Guidelines</vt:lpstr>
      <vt:lpstr> Amplitude - Brand Guidelines</vt:lpstr>
      <vt:lpstr>Amplitude - Typography Guidelines</vt:lpstr>
      <vt:lpstr>Amplitude - Brief </vt:lpstr>
      <vt:lpstr>Amplitude - DNA</vt:lpstr>
      <vt:lpstr>MOODBOARD</vt:lpstr>
      <vt:lpstr>MOODBOARD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Logo Workday  HR Transfo Lab’</dc:title>
  <dc:creator>Sophie Tribondeau</dc:creator>
  <cp:lastModifiedBy>Camille Renaud</cp:lastModifiedBy>
  <cp:revision>35</cp:revision>
  <dcterms:created xsi:type="dcterms:W3CDTF">2020-03-24T17:38:43Z</dcterms:created>
  <dcterms:modified xsi:type="dcterms:W3CDTF">2022-09-06T16:42:34Z</dcterms:modified>
</cp:coreProperties>
</file>